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58" r:id="rId4"/>
    <p:sldId id="262" r:id="rId5"/>
    <p:sldId id="263" r:id="rId6"/>
    <p:sldId id="259" r:id="rId7"/>
    <p:sldId id="260" r:id="rId8"/>
    <p:sldId id="261"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5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3D6845-0EC7-4341-8BCA-FD29FD3F7FAA}" type="datetimeFigureOut">
              <a:rPr lang="en-US" smtClean="0"/>
              <a:t>4/19/2013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F2EB173-02F2-47BD-A0DC-765E5445D6D2}" type="slidenum">
              <a:rPr lang="en-US" smtClean="0"/>
              <a:t>‹#›</a:t>
            </a:fld>
            <a:endParaRPr lang="en-US"/>
          </a:p>
        </p:txBody>
      </p:sp>
    </p:spTree>
    <p:extLst>
      <p:ext uri="{BB962C8B-B14F-4D97-AF65-F5344CB8AC3E}">
        <p14:creationId xmlns:p14="http://schemas.microsoft.com/office/powerpoint/2010/main" val="7363287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DFF154-CA64-44FA-85FE-DC946DA6169D}" type="datetime1">
              <a:rPr lang="en-US" smtClean="0"/>
              <a:t>4/19/2013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5884CA-80C6-46B4-982A-D1681D47219C}" type="slidenum">
              <a:rPr lang="en-US" smtClean="0"/>
              <a:t>‹#›</a:t>
            </a:fld>
            <a:endParaRPr lang="en-US" dirty="0"/>
          </a:p>
        </p:txBody>
      </p:sp>
    </p:spTree>
    <p:extLst>
      <p:ext uri="{BB962C8B-B14F-4D97-AF65-F5344CB8AC3E}">
        <p14:creationId xmlns:p14="http://schemas.microsoft.com/office/powerpoint/2010/main" val="566154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3F2842-26A0-48B5-A6E8-91C7B27AEFFB}" type="datetime1">
              <a:rPr lang="en-US" smtClean="0"/>
              <a:t>4/19/2013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5884CA-80C6-46B4-982A-D1681D47219C}" type="slidenum">
              <a:rPr lang="en-US" smtClean="0"/>
              <a:t>‹#›</a:t>
            </a:fld>
            <a:endParaRPr lang="en-US" dirty="0"/>
          </a:p>
        </p:txBody>
      </p:sp>
    </p:spTree>
    <p:extLst>
      <p:ext uri="{BB962C8B-B14F-4D97-AF65-F5344CB8AC3E}">
        <p14:creationId xmlns:p14="http://schemas.microsoft.com/office/powerpoint/2010/main" val="2721948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49FA59-DFBA-473B-8026-176CFB51B296}" type="datetime1">
              <a:rPr lang="en-US" smtClean="0"/>
              <a:t>4/19/2013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5884CA-80C6-46B4-982A-D1681D47219C}" type="slidenum">
              <a:rPr lang="en-US" smtClean="0"/>
              <a:t>‹#›</a:t>
            </a:fld>
            <a:endParaRPr lang="en-US" dirty="0"/>
          </a:p>
        </p:txBody>
      </p:sp>
    </p:spTree>
    <p:extLst>
      <p:ext uri="{BB962C8B-B14F-4D97-AF65-F5344CB8AC3E}">
        <p14:creationId xmlns:p14="http://schemas.microsoft.com/office/powerpoint/2010/main" val="2777361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7914FEA-AF99-4FB4-BAE6-96A45296D8C3}" type="datetime1">
              <a:rPr lang="en-US" smtClean="0"/>
              <a:t>4/19/2013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5884CA-80C6-46B4-982A-D1681D47219C}" type="slidenum">
              <a:rPr lang="en-US" smtClean="0"/>
              <a:t>‹#›</a:t>
            </a:fld>
            <a:endParaRPr lang="en-US" dirty="0"/>
          </a:p>
        </p:txBody>
      </p:sp>
    </p:spTree>
    <p:extLst>
      <p:ext uri="{BB962C8B-B14F-4D97-AF65-F5344CB8AC3E}">
        <p14:creationId xmlns:p14="http://schemas.microsoft.com/office/powerpoint/2010/main" val="2473697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E58B4FB-1F90-4748-A539-F29E9F317BDB}" type="datetime1">
              <a:rPr lang="en-US" smtClean="0"/>
              <a:t>4/19/2013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85884CA-80C6-46B4-982A-D1681D47219C}" type="slidenum">
              <a:rPr lang="en-US" smtClean="0"/>
              <a:t>‹#›</a:t>
            </a:fld>
            <a:endParaRPr lang="en-US" dirty="0"/>
          </a:p>
        </p:txBody>
      </p:sp>
    </p:spTree>
    <p:extLst>
      <p:ext uri="{BB962C8B-B14F-4D97-AF65-F5344CB8AC3E}">
        <p14:creationId xmlns:p14="http://schemas.microsoft.com/office/powerpoint/2010/main" val="5433233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4CAD21-47D0-4553-A937-8EDED65F9E3A}" type="datetime1">
              <a:rPr lang="en-US" smtClean="0"/>
              <a:t>4/19/2013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85884CA-80C6-46B4-982A-D1681D47219C}" type="slidenum">
              <a:rPr lang="en-US" smtClean="0"/>
              <a:t>‹#›</a:t>
            </a:fld>
            <a:endParaRPr lang="en-US" dirty="0"/>
          </a:p>
        </p:txBody>
      </p:sp>
    </p:spTree>
    <p:extLst>
      <p:ext uri="{BB962C8B-B14F-4D97-AF65-F5344CB8AC3E}">
        <p14:creationId xmlns:p14="http://schemas.microsoft.com/office/powerpoint/2010/main" val="3842644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93E774-5B2B-4F06-9812-F5331371058B}" type="datetime1">
              <a:rPr lang="en-US" smtClean="0"/>
              <a:t>4/19/2013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85884CA-80C6-46B4-982A-D1681D47219C}" type="slidenum">
              <a:rPr lang="en-US" smtClean="0"/>
              <a:t>‹#›</a:t>
            </a:fld>
            <a:endParaRPr lang="en-US" dirty="0"/>
          </a:p>
        </p:txBody>
      </p:sp>
    </p:spTree>
    <p:extLst>
      <p:ext uri="{BB962C8B-B14F-4D97-AF65-F5344CB8AC3E}">
        <p14:creationId xmlns:p14="http://schemas.microsoft.com/office/powerpoint/2010/main" val="1263411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4791F9-52BD-4908-8A3D-B81F96DD0A37}" type="datetime1">
              <a:rPr lang="en-US" smtClean="0"/>
              <a:t>4/19/2013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85884CA-80C6-46B4-982A-D1681D47219C}" type="slidenum">
              <a:rPr lang="en-US" smtClean="0"/>
              <a:t>‹#›</a:t>
            </a:fld>
            <a:endParaRPr lang="en-US" dirty="0"/>
          </a:p>
        </p:txBody>
      </p:sp>
    </p:spTree>
    <p:extLst>
      <p:ext uri="{BB962C8B-B14F-4D97-AF65-F5344CB8AC3E}">
        <p14:creationId xmlns:p14="http://schemas.microsoft.com/office/powerpoint/2010/main" val="416682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41665A3-DFCE-4844-B3B7-12C7F6942D7A}" type="datetime1">
              <a:rPr lang="en-US" smtClean="0"/>
              <a:t>4/19/2013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85884CA-80C6-46B4-982A-D1681D47219C}" type="slidenum">
              <a:rPr lang="en-US" smtClean="0"/>
              <a:t>‹#›</a:t>
            </a:fld>
            <a:endParaRPr lang="en-US" dirty="0"/>
          </a:p>
        </p:txBody>
      </p:sp>
    </p:spTree>
    <p:extLst>
      <p:ext uri="{BB962C8B-B14F-4D97-AF65-F5344CB8AC3E}">
        <p14:creationId xmlns:p14="http://schemas.microsoft.com/office/powerpoint/2010/main" val="2666197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4366CB8-A121-4450-9303-86B37DA0A270}" type="datetime1">
              <a:rPr lang="en-US" smtClean="0"/>
              <a:t>4/19/2013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85884CA-80C6-46B4-982A-D1681D47219C}" type="slidenum">
              <a:rPr lang="en-US" smtClean="0"/>
              <a:t>‹#›</a:t>
            </a:fld>
            <a:endParaRPr lang="en-US" dirty="0"/>
          </a:p>
        </p:txBody>
      </p:sp>
    </p:spTree>
    <p:extLst>
      <p:ext uri="{BB962C8B-B14F-4D97-AF65-F5344CB8AC3E}">
        <p14:creationId xmlns:p14="http://schemas.microsoft.com/office/powerpoint/2010/main" val="66581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D089C0-5D01-4F49-8806-C19FB87DA37C}" type="datetime1">
              <a:rPr lang="en-US" smtClean="0"/>
              <a:t>4/19/2013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85884CA-80C6-46B4-982A-D1681D47219C}" type="slidenum">
              <a:rPr lang="en-US" smtClean="0"/>
              <a:t>‹#›</a:t>
            </a:fld>
            <a:endParaRPr lang="en-US" dirty="0"/>
          </a:p>
        </p:txBody>
      </p:sp>
    </p:spTree>
    <p:extLst>
      <p:ext uri="{BB962C8B-B14F-4D97-AF65-F5344CB8AC3E}">
        <p14:creationId xmlns:p14="http://schemas.microsoft.com/office/powerpoint/2010/main" val="2571405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4EF557-E768-4D78-AD8F-ABEB593A2679}" type="datetime1">
              <a:rPr lang="en-US" smtClean="0"/>
              <a:t>4/19/2013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5884CA-80C6-46B4-982A-D1681D47219C}" type="slidenum">
              <a:rPr lang="en-US" smtClean="0"/>
              <a:t>‹#›</a:t>
            </a:fld>
            <a:endParaRPr lang="en-US" dirty="0"/>
          </a:p>
        </p:txBody>
      </p:sp>
    </p:spTree>
    <p:extLst>
      <p:ext uri="{BB962C8B-B14F-4D97-AF65-F5344CB8AC3E}">
        <p14:creationId xmlns:p14="http://schemas.microsoft.com/office/powerpoint/2010/main" val="3569098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gif"/><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Know Your Union Rights</a:t>
            </a:r>
            <a:endParaRPr lang="en-US" b="1" dirty="0"/>
          </a:p>
        </p:txBody>
      </p:sp>
      <p:sp>
        <p:nvSpPr>
          <p:cNvPr id="3" name="Subtitle 2"/>
          <p:cNvSpPr>
            <a:spLocks noGrp="1"/>
          </p:cNvSpPr>
          <p:nvPr>
            <p:ph type="subTitle" idx="1"/>
          </p:nvPr>
        </p:nvSpPr>
        <p:spPr/>
        <p:txBody>
          <a:bodyPr/>
          <a:lstStyle/>
          <a:p>
            <a:r>
              <a:rPr lang="en-US" b="1" dirty="0" smtClean="0">
                <a:solidFill>
                  <a:schemeClr val="tx1"/>
                </a:solidFill>
              </a:rPr>
              <a:t>Weingarten</a:t>
            </a:r>
          </a:p>
          <a:p>
            <a:r>
              <a:rPr lang="en-US" b="1" dirty="0" smtClean="0">
                <a:solidFill>
                  <a:schemeClr val="tx1"/>
                </a:solidFill>
              </a:rPr>
              <a:t>Garrity</a:t>
            </a:r>
          </a:p>
          <a:p>
            <a:r>
              <a:rPr lang="en-US" b="1" dirty="0" smtClean="0">
                <a:solidFill>
                  <a:schemeClr val="tx1"/>
                </a:solidFill>
              </a:rPr>
              <a:t>Loudermill</a:t>
            </a:r>
            <a:endParaRPr lang="en-US" b="1" dirty="0">
              <a:solidFill>
                <a:schemeClr val="tx1"/>
              </a:solidFill>
            </a:endParaRPr>
          </a:p>
        </p:txBody>
      </p:sp>
      <p:pic>
        <p:nvPicPr>
          <p:cNvPr id="1026" name="Picture 2" descr="F:\Fire\LOGOS all\710 logo r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2600" y="228600"/>
            <a:ext cx="2376512" cy="236722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53000" y="223083"/>
            <a:ext cx="2286000" cy="22962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lide Number Placeholder 3"/>
          <p:cNvSpPr>
            <a:spLocks noGrp="1"/>
          </p:cNvSpPr>
          <p:nvPr>
            <p:ph type="sldNum" sz="quarter" idx="12"/>
          </p:nvPr>
        </p:nvSpPr>
        <p:spPr/>
        <p:txBody>
          <a:bodyPr/>
          <a:lstStyle/>
          <a:p>
            <a:fld id="{585884CA-80C6-46B4-982A-D1681D47219C}" type="slidenum">
              <a:rPr lang="en-US" smtClean="0"/>
              <a:t>1</a:t>
            </a:fld>
            <a:endParaRPr lang="en-US" dirty="0"/>
          </a:p>
        </p:txBody>
      </p:sp>
    </p:spTree>
    <p:extLst>
      <p:ext uri="{BB962C8B-B14F-4D97-AF65-F5344CB8AC3E}">
        <p14:creationId xmlns:p14="http://schemas.microsoft.com/office/powerpoint/2010/main" val="69972476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Weingarten Rights</a:t>
            </a:r>
            <a:br>
              <a:rPr lang="en-US" b="1" dirty="0" smtClean="0"/>
            </a:br>
            <a:r>
              <a:rPr lang="en-US" dirty="0" smtClean="0"/>
              <a:t>Points to consider (cont.)</a:t>
            </a:r>
            <a:endParaRPr lang="en-US" dirty="0"/>
          </a:p>
        </p:txBody>
      </p:sp>
      <p:sp>
        <p:nvSpPr>
          <p:cNvPr id="3" name="Content Placeholder 2"/>
          <p:cNvSpPr>
            <a:spLocks noGrp="1"/>
          </p:cNvSpPr>
          <p:nvPr>
            <p:ph idx="1"/>
          </p:nvPr>
        </p:nvSpPr>
        <p:spPr/>
        <p:txBody>
          <a:bodyPr>
            <a:normAutofit lnSpcReduction="10000"/>
          </a:bodyPr>
          <a:lstStyle/>
          <a:p>
            <a:r>
              <a:rPr lang="en-US" dirty="0" smtClean="0"/>
              <a:t>An employer is not obligated to advise an employee of his/her right to have a union representative present during an interview or interrogation.</a:t>
            </a:r>
          </a:p>
          <a:p>
            <a:pPr marL="0" indent="0">
              <a:buNone/>
            </a:pPr>
            <a:r>
              <a:rPr lang="en-US" i="1" dirty="0" smtClean="0">
                <a:solidFill>
                  <a:schemeClr val="accent1">
                    <a:lumMod val="75000"/>
                  </a:schemeClr>
                </a:solidFill>
              </a:rPr>
              <a:t>- It is incumbent upon the employee to exercise the Weingarten Right and to request a union representative be present before answering any questions during an interview that could lead to disciplinary action.</a:t>
            </a:r>
            <a:endParaRPr lang="en-US" i="1" dirty="0">
              <a:solidFill>
                <a:schemeClr val="accent1">
                  <a:lumMod val="75000"/>
                </a:schemeClr>
              </a:solidFill>
            </a:endParaRPr>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10</a:t>
            </a:fld>
            <a:endParaRPr lang="en-US" dirty="0"/>
          </a:p>
        </p:txBody>
      </p:sp>
    </p:spTree>
    <p:extLst>
      <p:ext uri="{BB962C8B-B14F-4D97-AF65-F5344CB8AC3E}">
        <p14:creationId xmlns:p14="http://schemas.microsoft.com/office/powerpoint/2010/main" val="40730655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Weingarten Right</a:t>
            </a:r>
            <a:br>
              <a:rPr lang="en-US" b="1" dirty="0" smtClean="0"/>
            </a:br>
            <a:r>
              <a:rPr lang="en-US" dirty="0" smtClean="0"/>
              <a:t>Request</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I have reason to believe that what I may say during this interview could lead to disciplinary action against me, up to and including termination of employment.</a:t>
            </a:r>
          </a:p>
          <a:p>
            <a:r>
              <a:rPr lang="en-US" dirty="0" smtClean="0"/>
              <a:t>I request that my union representative be summoned and be present prior to my answering any questions.</a:t>
            </a:r>
          </a:p>
          <a:p>
            <a:r>
              <a:rPr lang="en-US" dirty="0" smtClean="0"/>
              <a:t>I request that the purpose and nature of this interview be disclosed to me prior to my answering any questions.</a:t>
            </a:r>
          </a:p>
          <a:p>
            <a:r>
              <a:rPr lang="en-US" dirty="0" smtClean="0"/>
              <a:t>If you do not allow my union representative to be present, I choose not to participate in this interview.</a:t>
            </a:r>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11</a:t>
            </a:fld>
            <a:endParaRPr lang="en-US" dirty="0"/>
          </a:p>
        </p:txBody>
      </p:sp>
    </p:spTree>
    <p:extLst>
      <p:ext uri="{BB962C8B-B14F-4D97-AF65-F5344CB8AC3E}">
        <p14:creationId xmlns:p14="http://schemas.microsoft.com/office/powerpoint/2010/main" val="5583951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The Weingarten Right</a:t>
            </a:r>
            <a:br>
              <a:rPr lang="en-US" b="1" dirty="0" smtClean="0"/>
            </a:br>
            <a:r>
              <a:rPr lang="en-US" dirty="0" smtClean="0"/>
              <a:t>Request  Card</a:t>
            </a:r>
            <a:endParaRPr lang="en-US" dirty="0"/>
          </a:p>
        </p:txBody>
      </p:sp>
      <p:sp>
        <p:nvSpPr>
          <p:cNvPr id="3" name="Content Placeholder 2"/>
          <p:cNvSpPr>
            <a:spLocks noGrp="1"/>
          </p:cNvSpPr>
          <p:nvPr>
            <p:ph idx="1"/>
          </p:nvPr>
        </p:nvSpPr>
        <p:spPr/>
        <p:txBody>
          <a:bodyPr/>
          <a:lstStyle/>
          <a:p>
            <a:r>
              <a:rPr lang="en-US" dirty="0" smtClean="0"/>
              <a:t>A Weingarten Right card is available on request. (see your union </a:t>
            </a:r>
            <a:r>
              <a:rPr lang="en-US" dirty="0"/>
              <a:t>s</a:t>
            </a:r>
            <a:r>
              <a:rPr lang="en-US" dirty="0" smtClean="0"/>
              <a:t>ecretary)</a:t>
            </a:r>
          </a:p>
          <a:p>
            <a:r>
              <a:rPr lang="en-US" dirty="0" smtClean="0"/>
              <a:t>This card can be kept with you in the case you need invoke your Weingarten Rights. </a:t>
            </a:r>
            <a:endParaRPr lang="en-US" dirty="0"/>
          </a:p>
        </p:txBody>
      </p:sp>
      <p:pic>
        <p:nvPicPr>
          <p:cNvPr id="2050" name="Picture 2" descr="\\excalibur.local\users\Home\BSHOVALD\Documents\Union Rights\Weingarten\weingarten Card.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0" y="4343400"/>
            <a:ext cx="2857500" cy="16383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F:\Fire\LOGOS all\710 logo rb.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lide Number Placeholder 3"/>
          <p:cNvSpPr>
            <a:spLocks noGrp="1"/>
          </p:cNvSpPr>
          <p:nvPr>
            <p:ph type="sldNum" sz="quarter" idx="12"/>
          </p:nvPr>
        </p:nvSpPr>
        <p:spPr/>
        <p:txBody>
          <a:bodyPr/>
          <a:lstStyle/>
          <a:p>
            <a:fld id="{585884CA-80C6-46B4-982A-D1681D47219C}" type="slidenum">
              <a:rPr lang="en-US" smtClean="0"/>
              <a:t>12</a:t>
            </a:fld>
            <a:endParaRPr lang="en-US" dirty="0"/>
          </a:p>
        </p:txBody>
      </p:sp>
    </p:spTree>
    <p:extLst>
      <p:ext uri="{BB962C8B-B14F-4D97-AF65-F5344CB8AC3E}">
        <p14:creationId xmlns:p14="http://schemas.microsoft.com/office/powerpoint/2010/main" val="466194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Garrity Rights</a:t>
            </a:r>
            <a:br>
              <a:rPr lang="en-US" b="1" dirty="0" smtClean="0"/>
            </a:br>
            <a:r>
              <a:rPr lang="en-US" dirty="0" smtClean="0"/>
              <a:t>Purpose &amp; Implications</a:t>
            </a:r>
            <a:endParaRPr lang="en-US" dirty="0"/>
          </a:p>
        </p:txBody>
      </p:sp>
      <p:sp>
        <p:nvSpPr>
          <p:cNvPr id="3" name="Content Placeholder 2"/>
          <p:cNvSpPr>
            <a:spLocks noGrp="1"/>
          </p:cNvSpPr>
          <p:nvPr>
            <p:ph idx="1"/>
          </p:nvPr>
        </p:nvSpPr>
        <p:spPr/>
        <p:txBody>
          <a:bodyPr>
            <a:normAutofit fontScale="92500"/>
          </a:bodyPr>
          <a:lstStyle/>
          <a:p>
            <a:r>
              <a:rPr lang="en-US" dirty="0" smtClean="0"/>
              <a:t>Garrity Rights protect </a:t>
            </a:r>
            <a:r>
              <a:rPr lang="en-US" b="1" i="1" dirty="0" smtClean="0"/>
              <a:t>public </a:t>
            </a:r>
            <a:r>
              <a:rPr lang="en-US" dirty="0" smtClean="0"/>
              <a:t>employees from being compelled to incriminate themselves during investigatory interviews conducted by their employers.</a:t>
            </a:r>
          </a:p>
          <a:p>
            <a:r>
              <a:rPr lang="en-US" dirty="0" smtClean="0"/>
              <a:t>This protection stems from the 5</a:t>
            </a:r>
            <a:r>
              <a:rPr lang="en-US" baseline="30000" dirty="0" smtClean="0"/>
              <a:t>th</a:t>
            </a:r>
            <a:r>
              <a:rPr lang="en-US" dirty="0" smtClean="0"/>
              <a:t> and 14</a:t>
            </a:r>
            <a:r>
              <a:rPr lang="en-US" baseline="30000" dirty="0" smtClean="0"/>
              <a:t>th</a:t>
            </a:r>
            <a:r>
              <a:rPr lang="en-US" dirty="0" smtClean="0"/>
              <a:t> Amendments to the United States Constitution.</a:t>
            </a:r>
          </a:p>
          <a:p>
            <a:r>
              <a:rPr lang="en-US" dirty="0" smtClean="0"/>
              <a:t>These rights where upheld by the United States Supreme Court decision Malloy v. Hogan </a:t>
            </a:r>
            <a:r>
              <a:rPr lang="en-US" i="1" dirty="0" smtClean="0"/>
              <a:t>1964</a:t>
            </a:r>
            <a:r>
              <a:rPr lang="en-US" dirty="0" smtClean="0"/>
              <a:t>. </a:t>
            </a:r>
          </a:p>
          <a:p>
            <a:endParaRPr lang="en-US" b="1" i="1"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13</a:t>
            </a:fld>
            <a:endParaRPr lang="en-US" dirty="0"/>
          </a:p>
        </p:txBody>
      </p:sp>
    </p:spTree>
    <p:extLst>
      <p:ext uri="{BB962C8B-B14F-4D97-AF65-F5344CB8AC3E}">
        <p14:creationId xmlns:p14="http://schemas.microsoft.com/office/powerpoint/2010/main" val="39098772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Garrity Rights</a:t>
            </a:r>
            <a:r>
              <a:rPr lang="en-US" dirty="0" smtClean="0"/>
              <a:t/>
            </a:r>
            <a:br>
              <a:rPr lang="en-US" dirty="0" smtClean="0"/>
            </a:br>
            <a:r>
              <a:rPr lang="en-US" dirty="0" smtClean="0"/>
              <a:t>History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 1961, the New Jersey attorney general began investigating allegations that traffic tickets were being “fixed” in the townships of Bellmawr and Barrington.  The investigation focused on Bellmawr police chief Edward Garrity and five other employees.  When questioned, each was warned that anything they said might be used against them in a criminal proceeding, and that they could refuse to answer questions in order to avoid self-incrimination.  However, they were also told that if they refused to answer, they would be terminated.  Rather than lose their jobs, they answered the investigators’ questions.  Their statements were then used in their prosecutions – over their objections – and they were convicted. </a:t>
            </a:r>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14</a:t>
            </a:fld>
            <a:endParaRPr lang="en-US" dirty="0"/>
          </a:p>
        </p:txBody>
      </p:sp>
    </p:spTree>
    <p:extLst>
      <p:ext uri="{BB962C8B-B14F-4D97-AF65-F5344CB8AC3E}">
        <p14:creationId xmlns:p14="http://schemas.microsoft.com/office/powerpoint/2010/main" val="34591563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Garrity Rights</a:t>
            </a:r>
            <a:br>
              <a:rPr lang="en-US" b="1" dirty="0" smtClean="0"/>
            </a:br>
            <a:r>
              <a:rPr lang="en-US" dirty="0" smtClean="0"/>
              <a:t>Employee Rights</a:t>
            </a:r>
            <a:endParaRPr lang="en-US" dirty="0"/>
          </a:p>
        </p:txBody>
      </p:sp>
      <p:sp>
        <p:nvSpPr>
          <p:cNvPr id="3" name="Content Placeholder 2"/>
          <p:cNvSpPr>
            <a:spLocks noGrp="1"/>
          </p:cNvSpPr>
          <p:nvPr>
            <p:ph idx="1"/>
          </p:nvPr>
        </p:nvSpPr>
        <p:spPr/>
        <p:txBody>
          <a:bodyPr>
            <a:normAutofit fontScale="92500"/>
          </a:bodyPr>
          <a:lstStyle/>
          <a:p>
            <a:r>
              <a:rPr lang="en-US" dirty="0" smtClean="0"/>
              <a:t>Garrity provides that reports or statements given in the departmental investigation can not be used against a person in any subsequent </a:t>
            </a:r>
            <a:r>
              <a:rPr lang="en-US" b="1" dirty="0" smtClean="0"/>
              <a:t>criminal</a:t>
            </a:r>
            <a:r>
              <a:rPr lang="en-US" dirty="0" smtClean="0"/>
              <a:t> proceeding.</a:t>
            </a:r>
          </a:p>
          <a:p>
            <a:r>
              <a:rPr lang="en-US" dirty="0" smtClean="0"/>
              <a:t>If an employee is compelled to answer questions as a condition of employment, the employee’s answers and the fruits of those answers may not be used against the employee is a subsequent </a:t>
            </a:r>
            <a:r>
              <a:rPr lang="en-US" b="1" dirty="0" smtClean="0"/>
              <a:t>criminal</a:t>
            </a:r>
            <a:r>
              <a:rPr lang="en-US" dirty="0" smtClean="0"/>
              <a:t> proceeding.</a:t>
            </a:r>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15</a:t>
            </a:fld>
            <a:endParaRPr lang="en-US" dirty="0"/>
          </a:p>
        </p:txBody>
      </p:sp>
    </p:spTree>
    <p:extLst>
      <p:ext uri="{BB962C8B-B14F-4D97-AF65-F5344CB8AC3E}">
        <p14:creationId xmlns:p14="http://schemas.microsoft.com/office/powerpoint/2010/main" val="889295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Garrity Rights</a:t>
            </a:r>
            <a:br>
              <a:rPr lang="en-US" b="1" dirty="0" smtClean="0"/>
            </a:br>
            <a:r>
              <a:rPr lang="en-US" dirty="0" smtClean="0"/>
              <a:t>Employee Rights (cont.)</a:t>
            </a:r>
            <a:endParaRPr lang="en-US" dirty="0"/>
          </a:p>
        </p:txBody>
      </p:sp>
      <p:sp>
        <p:nvSpPr>
          <p:cNvPr id="3" name="Content Placeholder 2"/>
          <p:cNvSpPr>
            <a:spLocks noGrp="1"/>
          </p:cNvSpPr>
          <p:nvPr>
            <p:ph idx="1"/>
          </p:nvPr>
        </p:nvSpPr>
        <p:spPr/>
        <p:txBody>
          <a:bodyPr/>
          <a:lstStyle/>
          <a:p>
            <a:r>
              <a:rPr lang="en-US" dirty="0" smtClean="0"/>
              <a:t>The employer becomes limited as to what they may ask. Such questions must be specifically, narrowly, and directly tailored to the employee’s job.</a:t>
            </a:r>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16</a:t>
            </a:fld>
            <a:endParaRPr lang="en-US" dirty="0"/>
          </a:p>
        </p:txBody>
      </p:sp>
    </p:spTree>
    <p:extLst>
      <p:ext uri="{BB962C8B-B14F-4D97-AF65-F5344CB8AC3E}">
        <p14:creationId xmlns:p14="http://schemas.microsoft.com/office/powerpoint/2010/main" val="96782934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Garrity Rights</a:t>
            </a:r>
            <a:r>
              <a:rPr lang="en-US" b="1" dirty="0"/>
              <a:t/>
            </a:r>
            <a:br>
              <a:rPr lang="en-US" b="1" dirty="0"/>
            </a:br>
            <a:r>
              <a:rPr lang="en-US" dirty="0" smtClean="0"/>
              <a:t>When to Invoke Your Garrity Rights</a:t>
            </a:r>
            <a:endParaRPr lang="en-US" dirty="0"/>
          </a:p>
        </p:txBody>
      </p:sp>
      <p:sp>
        <p:nvSpPr>
          <p:cNvPr id="3" name="Content Placeholder 2"/>
          <p:cNvSpPr>
            <a:spLocks noGrp="1"/>
          </p:cNvSpPr>
          <p:nvPr>
            <p:ph idx="1"/>
          </p:nvPr>
        </p:nvSpPr>
        <p:spPr>
          <a:xfrm>
            <a:off x="457200" y="1524000"/>
            <a:ext cx="8229600" cy="4525963"/>
          </a:xfrm>
        </p:spPr>
        <p:txBody>
          <a:bodyPr/>
          <a:lstStyle/>
          <a:p>
            <a:r>
              <a:rPr lang="en-US" dirty="0" smtClean="0"/>
              <a:t>If an employee is being interviewed or interrogated and feels that anything he/she says could be used against him/her in a </a:t>
            </a:r>
            <a:r>
              <a:rPr lang="en-US" b="1" dirty="0" smtClean="0"/>
              <a:t>criminal</a:t>
            </a:r>
            <a:r>
              <a:rPr lang="en-US" dirty="0" smtClean="0"/>
              <a:t> proceeding.</a:t>
            </a:r>
          </a:p>
          <a:p>
            <a:pPr marL="0" indent="0">
              <a:buNone/>
            </a:pPr>
            <a:r>
              <a:rPr lang="en-US" dirty="0"/>
              <a:t> </a:t>
            </a:r>
            <a:r>
              <a:rPr lang="en-US" dirty="0" smtClean="0"/>
              <a:t>   </a:t>
            </a:r>
            <a:r>
              <a:rPr lang="en-US" i="1" dirty="0" smtClean="0"/>
              <a:t>Note: The key word is </a:t>
            </a:r>
            <a:r>
              <a:rPr lang="en-US" b="1" i="1" dirty="0" smtClean="0"/>
              <a:t>criminal</a:t>
            </a:r>
            <a:r>
              <a:rPr lang="en-US" i="1" dirty="0" smtClean="0"/>
              <a:t>.</a:t>
            </a:r>
          </a:p>
          <a:p>
            <a:r>
              <a:rPr lang="en-US" dirty="0" smtClean="0"/>
              <a:t>It is a good idea to secure legal council when reaching this point.</a:t>
            </a:r>
            <a:endParaRPr lang="en-US" dirty="0"/>
          </a:p>
          <a:p>
            <a:pPr marL="0" indent="0">
              <a:buNone/>
            </a:pPr>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17</a:t>
            </a:fld>
            <a:endParaRPr lang="en-US" dirty="0"/>
          </a:p>
        </p:txBody>
      </p:sp>
    </p:spTree>
    <p:extLst>
      <p:ext uri="{BB962C8B-B14F-4D97-AF65-F5344CB8AC3E}">
        <p14:creationId xmlns:p14="http://schemas.microsoft.com/office/powerpoint/2010/main" val="31339733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Garrity Rights</a:t>
            </a:r>
            <a:br>
              <a:rPr lang="en-US" b="1" dirty="0" smtClean="0"/>
            </a:br>
            <a:r>
              <a:rPr lang="en-US" dirty="0" smtClean="0"/>
              <a:t>After Invoking Garrity</a:t>
            </a:r>
            <a:endParaRPr lang="en-US" dirty="0"/>
          </a:p>
        </p:txBody>
      </p:sp>
      <p:sp>
        <p:nvSpPr>
          <p:cNvPr id="3" name="Content Placeholder 2"/>
          <p:cNvSpPr>
            <a:spLocks noGrp="1"/>
          </p:cNvSpPr>
          <p:nvPr>
            <p:ph idx="1"/>
          </p:nvPr>
        </p:nvSpPr>
        <p:spPr/>
        <p:txBody>
          <a:bodyPr/>
          <a:lstStyle/>
          <a:p>
            <a:r>
              <a:rPr lang="en-US" dirty="0" smtClean="0"/>
              <a:t>The interviewer must suspend the interview and seek “Use Immunity”. Generally at the prosecutor level.</a:t>
            </a:r>
          </a:p>
          <a:p>
            <a:r>
              <a:rPr lang="en-US" dirty="0" smtClean="0"/>
              <a:t>If “Use Immunity” is granted the employer must advise the employee in writing.</a:t>
            </a:r>
          </a:p>
          <a:p>
            <a:endParaRPr lang="en-US" dirty="0" smtClean="0"/>
          </a:p>
          <a:p>
            <a:pPr marL="0" indent="0">
              <a:buNone/>
            </a:pPr>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18</a:t>
            </a:fld>
            <a:endParaRPr lang="en-US" dirty="0"/>
          </a:p>
        </p:txBody>
      </p:sp>
    </p:spTree>
    <p:extLst>
      <p:ext uri="{BB962C8B-B14F-4D97-AF65-F5344CB8AC3E}">
        <p14:creationId xmlns:p14="http://schemas.microsoft.com/office/powerpoint/2010/main" val="18853179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Garrity Rights</a:t>
            </a:r>
            <a:br>
              <a:rPr lang="en-US" b="1" dirty="0" smtClean="0"/>
            </a:br>
            <a:r>
              <a:rPr lang="en-US" dirty="0" smtClean="0"/>
              <a:t>Points to Consider</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Garrity Rule is not automatically triggered simply because questioning is taking place.</a:t>
            </a:r>
          </a:p>
          <a:p>
            <a:r>
              <a:rPr lang="en-US" dirty="0" smtClean="0"/>
              <a:t>The employee must announce that he/she wishes the protections under the Garrity Rule.</a:t>
            </a:r>
          </a:p>
          <a:p>
            <a:r>
              <a:rPr lang="en-US" dirty="0" smtClean="0"/>
              <a:t>If a written statement is being taken from an employee, the employee should insist that the Garrity Warning actually be typed into the statement.</a:t>
            </a:r>
          </a:p>
          <a:p>
            <a:r>
              <a:rPr lang="en-US" dirty="0" smtClean="0"/>
              <a:t>Invoking Garrity does not mean that an employee may refuse an order to answer questions; he/she could still face charges for insubordination.</a:t>
            </a:r>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19</a:t>
            </a:fld>
            <a:endParaRPr lang="en-US" dirty="0"/>
          </a:p>
        </p:txBody>
      </p:sp>
    </p:spTree>
    <p:extLst>
      <p:ext uri="{BB962C8B-B14F-4D97-AF65-F5344CB8AC3E}">
        <p14:creationId xmlns:p14="http://schemas.microsoft.com/office/powerpoint/2010/main" val="30813417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Weingarten Rights</a:t>
            </a:r>
            <a:br>
              <a:rPr lang="en-US" b="1" dirty="0" smtClean="0"/>
            </a:br>
            <a:r>
              <a:rPr lang="en-US" dirty="0" smtClean="0"/>
              <a:t>Purpose </a:t>
            </a:r>
            <a:r>
              <a:rPr lang="en-US" dirty="0"/>
              <a:t>&amp;</a:t>
            </a:r>
            <a:r>
              <a:rPr lang="en-US" dirty="0" smtClean="0"/>
              <a:t> Implications</a:t>
            </a:r>
            <a:endParaRPr lang="en-US" dirty="0"/>
          </a:p>
        </p:txBody>
      </p:sp>
      <p:sp>
        <p:nvSpPr>
          <p:cNvPr id="3" name="Content Placeholder 2"/>
          <p:cNvSpPr>
            <a:spLocks noGrp="1"/>
          </p:cNvSpPr>
          <p:nvPr>
            <p:ph idx="1"/>
          </p:nvPr>
        </p:nvSpPr>
        <p:spPr/>
        <p:txBody>
          <a:bodyPr>
            <a:normAutofit lnSpcReduction="10000"/>
          </a:bodyPr>
          <a:lstStyle/>
          <a:p>
            <a:r>
              <a:rPr lang="en-US" dirty="0" smtClean="0"/>
              <a:t>Weingarten rights guarantee an employee the right to union representation during an investigatory interview.</a:t>
            </a:r>
          </a:p>
          <a:p>
            <a:r>
              <a:rPr lang="en-US" dirty="0" smtClean="0"/>
              <a:t>An investigatory interview is one in which a supervisor questions an employee to obtain information which could be used as a basis for discipline.</a:t>
            </a:r>
          </a:p>
          <a:p>
            <a:r>
              <a:rPr lang="en-US" dirty="0" smtClean="0"/>
              <a:t>Or – </a:t>
            </a:r>
            <a:r>
              <a:rPr lang="en-US" dirty="0"/>
              <a:t>a</a:t>
            </a:r>
            <a:r>
              <a:rPr lang="en-US" dirty="0" smtClean="0"/>
              <a:t> supervisor asks an employee to defend his/her conduct.</a:t>
            </a:r>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2</a:t>
            </a:fld>
            <a:endParaRPr lang="en-US" dirty="0"/>
          </a:p>
        </p:txBody>
      </p:sp>
    </p:spTree>
    <p:extLst>
      <p:ext uri="{BB962C8B-B14F-4D97-AF65-F5344CB8AC3E}">
        <p14:creationId xmlns:p14="http://schemas.microsoft.com/office/powerpoint/2010/main" val="147322395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Loudermill Rights</a:t>
            </a:r>
            <a:br>
              <a:rPr lang="en-US" b="1" dirty="0" smtClean="0"/>
            </a:br>
            <a:r>
              <a:rPr lang="en-US" dirty="0" smtClean="0"/>
              <a:t>Purpose and implications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In 1985 the United States Supreme court issued an important ruling for public sector employees. It stated that non-probationary public employees, who are facing discipline, are </a:t>
            </a:r>
            <a:r>
              <a:rPr lang="en-US" dirty="0"/>
              <a:t>e</a:t>
            </a:r>
            <a:r>
              <a:rPr lang="en-US" dirty="0" smtClean="0"/>
              <a:t>ntitled to certain due process rights.</a:t>
            </a:r>
          </a:p>
          <a:p>
            <a:r>
              <a:rPr lang="en-US" dirty="0" err="1" smtClean="0"/>
              <a:t>Laudermill</a:t>
            </a:r>
            <a:r>
              <a:rPr lang="en-US" dirty="0" smtClean="0"/>
              <a:t> mandates that public employees are entitled to a written notice of charges or allegations made against them and that an explanation be given outlining the employer’s evidence.</a:t>
            </a:r>
          </a:p>
          <a:p>
            <a:r>
              <a:rPr lang="en-US" dirty="0" err="1" smtClean="0"/>
              <a:t>Laudermill</a:t>
            </a:r>
            <a:r>
              <a:rPr lang="en-US" dirty="0" smtClean="0"/>
              <a:t> rights are applicable in instances when the employee may have a loss of pay, such as suspension, termination, or demotion.</a:t>
            </a:r>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20</a:t>
            </a:fld>
            <a:endParaRPr lang="en-US" dirty="0"/>
          </a:p>
        </p:txBody>
      </p:sp>
    </p:spTree>
    <p:extLst>
      <p:ext uri="{BB962C8B-B14F-4D97-AF65-F5344CB8AC3E}">
        <p14:creationId xmlns:p14="http://schemas.microsoft.com/office/powerpoint/2010/main" val="3885367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Loudermill Rights</a:t>
            </a:r>
            <a:br>
              <a:rPr lang="en-US" b="1" dirty="0" smtClean="0"/>
            </a:br>
            <a:r>
              <a:rPr lang="en-US" dirty="0" err="1" smtClean="0"/>
              <a:t>Laudermill</a:t>
            </a:r>
            <a:r>
              <a:rPr lang="en-US" dirty="0" smtClean="0"/>
              <a:t> Hearing</a:t>
            </a:r>
            <a:endParaRPr lang="en-US" b="1" dirty="0"/>
          </a:p>
        </p:txBody>
      </p:sp>
      <p:sp>
        <p:nvSpPr>
          <p:cNvPr id="3" name="Content Placeholder 2"/>
          <p:cNvSpPr>
            <a:spLocks noGrp="1"/>
          </p:cNvSpPr>
          <p:nvPr>
            <p:ph idx="1"/>
          </p:nvPr>
        </p:nvSpPr>
        <p:spPr/>
        <p:txBody>
          <a:bodyPr>
            <a:normAutofit fontScale="62500" lnSpcReduction="20000"/>
          </a:bodyPr>
          <a:lstStyle/>
          <a:p>
            <a:r>
              <a:rPr lang="en-US" dirty="0" smtClean="0"/>
              <a:t>This meeting is used to fulfill due process rights.</a:t>
            </a:r>
          </a:p>
          <a:p>
            <a:r>
              <a:rPr lang="en-US" dirty="0" smtClean="0"/>
              <a:t>The Goal of this meeting is to verify truth of the allegations, and weather or not the anticipated level of discipline can be substantiated and then justified.</a:t>
            </a:r>
          </a:p>
          <a:p>
            <a:r>
              <a:rPr lang="en-US" dirty="0" smtClean="0"/>
              <a:t>A “Loudermill” hearing is part of the "due process" requirement that must be provided to a public sector employee prior to removing or impacting the employment property right (e.g. imposing severe discipline). The purpose of a "Loudermill hearing" is to provide an employee an opportunity to present their side of the story before the employer makes a decision on discipline. </a:t>
            </a:r>
          </a:p>
          <a:p>
            <a:r>
              <a:rPr lang="en-US" dirty="0" smtClean="0"/>
              <a:t>Prior to the hearing, the employee must be given a Loudermill letter–i.e. specific written notice of the charges and an explanation of the employer's evidence so that the employee can provide a meaningful response and an opportunity to correct factual mistakes in the investigation and to address the type of discipline being considered.</a:t>
            </a:r>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21</a:t>
            </a:fld>
            <a:endParaRPr lang="en-US" dirty="0"/>
          </a:p>
        </p:txBody>
      </p:sp>
    </p:spTree>
    <p:extLst>
      <p:ext uri="{BB962C8B-B14F-4D97-AF65-F5344CB8AC3E}">
        <p14:creationId xmlns:p14="http://schemas.microsoft.com/office/powerpoint/2010/main" val="52562523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Loudermill Rights</a:t>
            </a:r>
            <a:br>
              <a:rPr lang="en-US" b="1" dirty="0" smtClean="0"/>
            </a:br>
            <a:r>
              <a:rPr lang="en-US" dirty="0" smtClean="0"/>
              <a:t>Time Frames</a:t>
            </a:r>
            <a:endParaRPr lang="en-US" b="1" dirty="0"/>
          </a:p>
        </p:txBody>
      </p:sp>
      <p:sp>
        <p:nvSpPr>
          <p:cNvPr id="3" name="Content Placeholder 2"/>
          <p:cNvSpPr>
            <a:spLocks noGrp="1"/>
          </p:cNvSpPr>
          <p:nvPr>
            <p:ph idx="1"/>
          </p:nvPr>
        </p:nvSpPr>
        <p:spPr/>
        <p:txBody>
          <a:bodyPr/>
          <a:lstStyle/>
          <a:p>
            <a:r>
              <a:rPr lang="en-US" dirty="0" smtClean="0"/>
              <a:t>Employer has to serve charges on employee in writing.</a:t>
            </a:r>
          </a:p>
          <a:p>
            <a:r>
              <a:rPr lang="en-US" dirty="0" smtClean="0"/>
              <a:t>Loudermill hearing must be at least 24 hours after the service of charges.</a:t>
            </a:r>
          </a:p>
          <a:p>
            <a:r>
              <a:rPr lang="en-US" dirty="0" smtClean="0"/>
              <a:t>After the hearing, the employee can be suspended; with or without pay, pending the outcome of formal disciplinary charges.</a:t>
            </a:r>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22</a:t>
            </a:fld>
            <a:endParaRPr lang="en-US" dirty="0"/>
          </a:p>
        </p:txBody>
      </p:sp>
    </p:spTree>
    <p:extLst>
      <p:ext uri="{BB962C8B-B14F-4D97-AF65-F5344CB8AC3E}">
        <p14:creationId xmlns:p14="http://schemas.microsoft.com/office/powerpoint/2010/main" val="399244223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Loudermill Rights</a:t>
            </a:r>
            <a:br>
              <a:rPr lang="en-US" b="1" dirty="0" smtClean="0"/>
            </a:br>
            <a:r>
              <a:rPr lang="en-US" dirty="0" smtClean="0"/>
              <a:t>Major Disciplinary Charges</a:t>
            </a:r>
            <a:endParaRPr lang="en-US" dirty="0"/>
          </a:p>
        </p:txBody>
      </p:sp>
      <p:sp>
        <p:nvSpPr>
          <p:cNvPr id="3" name="Content Placeholder 2"/>
          <p:cNvSpPr>
            <a:spLocks noGrp="1"/>
          </p:cNvSpPr>
          <p:nvPr>
            <p:ph idx="1"/>
          </p:nvPr>
        </p:nvSpPr>
        <p:spPr/>
        <p:txBody>
          <a:bodyPr/>
          <a:lstStyle/>
          <a:p>
            <a:r>
              <a:rPr lang="en-US" dirty="0" smtClean="0"/>
              <a:t>If the employee is charged with something that carries a sanction of removal, and the circumstances warrant an immediate suspension, the Loudermill simply determines whether the employee will be suspended pending the outcome of a disciplinary appeal hearing, and whether the suspension will be with or without pay.</a:t>
            </a:r>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23</a:t>
            </a:fld>
            <a:endParaRPr lang="en-US" dirty="0"/>
          </a:p>
        </p:txBody>
      </p:sp>
    </p:spTree>
    <p:extLst>
      <p:ext uri="{BB962C8B-B14F-4D97-AF65-F5344CB8AC3E}">
        <p14:creationId xmlns:p14="http://schemas.microsoft.com/office/powerpoint/2010/main" val="41970168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Disclaimer </a:t>
            </a:r>
            <a:endParaRPr lang="en-US" b="1" dirty="0"/>
          </a:p>
        </p:txBody>
      </p:sp>
      <p:sp>
        <p:nvSpPr>
          <p:cNvPr id="3" name="Content Placeholder 2"/>
          <p:cNvSpPr>
            <a:spLocks noGrp="1"/>
          </p:cNvSpPr>
          <p:nvPr>
            <p:ph idx="1"/>
          </p:nvPr>
        </p:nvSpPr>
        <p:spPr/>
        <p:txBody>
          <a:bodyPr/>
          <a:lstStyle/>
          <a:p>
            <a:r>
              <a:rPr lang="en-US" dirty="0"/>
              <a:t>T</a:t>
            </a:r>
            <a:r>
              <a:rPr lang="en-US" dirty="0" smtClean="0"/>
              <a:t>he information presented in this presentation is general and intended for educational purposes. It is not a substitute for practical legal advice on any specific situation.</a:t>
            </a:r>
          </a:p>
          <a:p>
            <a:r>
              <a:rPr lang="en-US" dirty="0" smtClean="0"/>
              <a:t>Contact your union officer(s) whenever any of your worker rights are in question. </a:t>
            </a:r>
          </a:p>
          <a:p>
            <a:endParaRPr lang="en-US" dirty="0" smtClean="0"/>
          </a:p>
          <a:p>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4839418"/>
            <a:ext cx="2428875" cy="18764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24</a:t>
            </a:fld>
            <a:endParaRPr lang="en-US" dirty="0"/>
          </a:p>
        </p:txBody>
      </p:sp>
    </p:spTree>
    <p:extLst>
      <p:ext uri="{BB962C8B-B14F-4D97-AF65-F5344CB8AC3E}">
        <p14:creationId xmlns:p14="http://schemas.microsoft.com/office/powerpoint/2010/main" val="20915166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Weingarten Rights</a:t>
            </a:r>
            <a:br>
              <a:rPr lang="en-US" b="1" dirty="0" smtClean="0"/>
            </a:br>
            <a:r>
              <a:rPr lang="en-US" dirty="0" smtClean="0"/>
              <a:t>History</a:t>
            </a:r>
            <a:endParaRPr lang="en-US" dirty="0"/>
          </a:p>
        </p:txBody>
      </p:sp>
      <p:sp>
        <p:nvSpPr>
          <p:cNvPr id="3" name="Content Placeholder 2"/>
          <p:cNvSpPr>
            <a:spLocks noGrp="1"/>
          </p:cNvSpPr>
          <p:nvPr>
            <p:ph idx="1"/>
          </p:nvPr>
        </p:nvSpPr>
        <p:spPr/>
        <p:txBody>
          <a:bodyPr>
            <a:normAutofit lnSpcReduction="10000"/>
          </a:bodyPr>
          <a:lstStyle/>
          <a:p>
            <a:r>
              <a:rPr lang="en-US" dirty="0" smtClean="0"/>
              <a:t>Weingarten Rights stem from a 1975 Supreme Court decision.</a:t>
            </a:r>
          </a:p>
          <a:p>
            <a:r>
              <a:rPr lang="en-US" dirty="0" smtClean="0"/>
              <a:t>The case involved an employee who was questioned about the theft of some minor food items. The employee was denied union representation.</a:t>
            </a:r>
          </a:p>
          <a:p>
            <a:r>
              <a:rPr lang="en-US" dirty="0" smtClean="0"/>
              <a:t>The employer later decided it had erred and advised the employee she was not to discuss the interview.</a:t>
            </a:r>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3</a:t>
            </a:fld>
            <a:endParaRPr lang="en-US" dirty="0"/>
          </a:p>
        </p:txBody>
      </p:sp>
    </p:spTree>
    <p:extLst>
      <p:ext uri="{BB962C8B-B14F-4D97-AF65-F5344CB8AC3E}">
        <p14:creationId xmlns:p14="http://schemas.microsoft.com/office/powerpoint/2010/main" val="36119939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Weingarten Rights</a:t>
            </a:r>
            <a:br>
              <a:rPr lang="en-US" b="1" dirty="0" smtClean="0"/>
            </a:br>
            <a:r>
              <a:rPr lang="en-US" dirty="0" smtClean="0"/>
              <a:t>Employee Rights</a:t>
            </a:r>
            <a:endParaRPr lang="en-US" dirty="0"/>
          </a:p>
        </p:txBody>
      </p:sp>
      <p:sp>
        <p:nvSpPr>
          <p:cNvPr id="3" name="Content Placeholder 2"/>
          <p:cNvSpPr>
            <a:spLocks noGrp="1"/>
          </p:cNvSpPr>
          <p:nvPr>
            <p:ph idx="1"/>
          </p:nvPr>
        </p:nvSpPr>
        <p:spPr/>
        <p:txBody>
          <a:bodyPr>
            <a:normAutofit lnSpcReduction="10000"/>
          </a:bodyPr>
          <a:lstStyle/>
          <a:p>
            <a:r>
              <a:rPr lang="en-US" dirty="0" smtClean="0"/>
              <a:t>Employee can request that a union representative be present during an interview where he/she reasonably believes disciplinary action may result.</a:t>
            </a:r>
          </a:p>
          <a:p>
            <a:r>
              <a:rPr lang="en-US" dirty="0" smtClean="0"/>
              <a:t>Employer must advise the employee of the nature of the interview or investigation.</a:t>
            </a:r>
          </a:p>
          <a:p>
            <a:r>
              <a:rPr lang="en-US" dirty="0" smtClean="0"/>
              <a:t>Employee may speak privately with the union representative prior to participating in and/or during the interview.</a:t>
            </a:r>
            <a:endParaRPr lang="en-US" dirty="0"/>
          </a:p>
        </p:txBody>
      </p:sp>
      <p:pic>
        <p:nvPicPr>
          <p:cNvPr id="5"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Slide Number Placeholder 6"/>
          <p:cNvSpPr>
            <a:spLocks noGrp="1"/>
          </p:cNvSpPr>
          <p:nvPr>
            <p:ph type="sldNum" sz="quarter" idx="12"/>
          </p:nvPr>
        </p:nvSpPr>
        <p:spPr/>
        <p:txBody>
          <a:bodyPr/>
          <a:lstStyle/>
          <a:p>
            <a:fld id="{585884CA-80C6-46B4-982A-D1681D47219C}" type="slidenum">
              <a:rPr lang="en-US" smtClean="0"/>
              <a:t>4</a:t>
            </a:fld>
            <a:endParaRPr lang="en-US" dirty="0"/>
          </a:p>
        </p:txBody>
      </p:sp>
    </p:spTree>
    <p:extLst>
      <p:ext uri="{BB962C8B-B14F-4D97-AF65-F5344CB8AC3E}">
        <p14:creationId xmlns:p14="http://schemas.microsoft.com/office/powerpoint/2010/main" val="20514409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Weingarten Rights</a:t>
            </a:r>
            <a:br>
              <a:rPr lang="en-US" b="1" dirty="0" smtClean="0"/>
            </a:br>
            <a:r>
              <a:rPr lang="en-US" dirty="0" smtClean="0"/>
              <a:t>Union Representative Rights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union representative may assist the employee in understanding any question, and or part of the proceeding.</a:t>
            </a:r>
          </a:p>
          <a:p>
            <a:r>
              <a:rPr lang="en-US" dirty="0" smtClean="0"/>
              <a:t>The union representative may object to intimidating tactics, help the employee avoid fatal admissions or insubordinate outbursts, and insure that the interviewed gives an accurate account of the interview.</a:t>
            </a:r>
          </a:p>
          <a:p>
            <a:r>
              <a:rPr lang="en-US" dirty="0" smtClean="0"/>
              <a:t>The union representative may not answer the questions for the employee, but may offer assistance in how to appropriately answer.</a:t>
            </a:r>
          </a:p>
          <a:p>
            <a:r>
              <a:rPr lang="en-US" dirty="0" smtClean="0"/>
              <a:t>The union representative may caucus with the employee during the interview.</a:t>
            </a:r>
            <a:endParaRPr lang="en-US" dirty="0"/>
          </a:p>
        </p:txBody>
      </p:sp>
      <p:pic>
        <p:nvPicPr>
          <p:cNvPr id="8"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Slide Number Placeholder 9"/>
          <p:cNvSpPr>
            <a:spLocks noGrp="1"/>
          </p:cNvSpPr>
          <p:nvPr>
            <p:ph type="sldNum" sz="quarter" idx="12"/>
          </p:nvPr>
        </p:nvSpPr>
        <p:spPr/>
        <p:txBody>
          <a:bodyPr/>
          <a:lstStyle/>
          <a:p>
            <a:fld id="{585884CA-80C6-46B4-982A-D1681D47219C}" type="slidenum">
              <a:rPr lang="en-US" smtClean="0"/>
              <a:t>5</a:t>
            </a:fld>
            <a:endParaRPr lang="en-US" dirty="0"/>
          </a:p>
        </p:txBody>
      </p:sp>
    </p:spTree>
    <p:extLst>
      <p:ext uri="{BB962C8B-B14F-4D97-AF65-F5344CB8AC3E}">
        <p14:creationId xmlns:p14="http://schemas.microsoft.com/office/powerpoint/2010/main" val="14737782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Weingarten Rights</a:t>
            </a:r>
            <a:br>
              <a:rPr lang="en-US" b="1" dirty="0" smtClean="0"/>
            </a:br>
            <a:r>
              <a:rPr lang="en-US" dirty="0" smtClean="0"/>
              <a:t>Application</a:t>
            </a:r>
            <a:endParaRPr lang="en-US" dirty="0"/>
          </a:p>
        </p:txBody>
      </p:sp>
      <p:sp>
        <p:nvSpPr>
          <p:cNvPr id="3" name="Content Placeholder 2"/>
          <p:cNvSpPr>
            <a:spLocks noGrp="1"/>
          </p:cNvSpPr>
          <p:nvPr>
            <p:ph idx="1"/>
          </p:nvPr>
        </p:nvSpPr>
        <p:spPr/>
        <p:txBody>
          <a:bodyPr>
            <a:normAutofit fontScale="92500"/>
          </a:bodyPr>
          <a:lstStyle/>
          <a:p>
            <a:r>
              <a:rPr lang="en-US" dirty="0" smtClean="0"/>
              <a:t>1. – The employee must make a clear request for union representation before or during the interview. The employee can not be punished for making this request.</a:t>
            </a:r>
          </a:p>
          <a:p>
            <a:r>
              <a:rPr lang="en-US" dirty="0" smtClean="0"/>
              <a:t> 2. – After the employee makes the request, the supervisor has 3 options he/she may:</a:t>
            </a:r>
          </a:p>
          <a:p>
            <a:pPr marL="0" indent="0">
              <a:buNone/>
            </a:pPr>
            <a:r>
              <a:rPr lang="en-US" dirty="0" smtClean="0"/>
              <a:t>- Grant the request and delay the interview  until the union representative arrives and has had a chance to consult privately with the employee; or</a:t>
            </a:r>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6</a:t>
            </a:fld>
            <a:endParaRPr lang="en-US" dirty="0"/>
          </a:p>
        </p:txBody>
      </p:sp>
    </p:spTree>
    <p:extLst>
      <p:ext uri="{BB962C8B-B14F-4D97-AF65-F5344CB8AC3E}">
        <p14:creationId xmlns:p14="http://schemas.microsoft.com/office/powerpoint/2010/main" val="21805033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Weingarten Rights</a:t>
            </a:r>
            <a:br>
              <a:rPr lang="en-US" b="1" dirty="0" smtClean="0"/>
            </a:br>
            <a:r>
              <a:rPr lang="en-US" dirty="0" smtClean="0"/>
              <a:t>Application (cont.)</a:t>
            </a:r>
            <a:endParaRPr lang="en-US" dirty="0"/>
          </a:p>
        </p:txBody>
      </p:sp>
      <p:sp>
        <p:nvSpPr>
          <p:cNvPr id="3" name="Content Placeholder 2"/>
          <p:cNvSpPr>
            <a:spLocks noGrp="1"/>
          </p:cNvSpPr>
          <p:nvPr>
            <p:ph idx="1"/>
          </p:nvPr>
        </p:nvSpPr>
        <p:spPr/>
        <p:txBody>
          <a:bodyPr>
            <a:normAutofit fontScale="85000" lnSpcReduction="10000"/>
          </a:bodyPr>
          <a:lstStyle/>
          <a:p>
            <a:pPr>
              <a:buFontTx/>
              <a:buChar char="-"/>
            </a:pPr>
            <a:r>
              <a:rPr lang="en-US" dirty="0" smtClean="0"/>
              <a:t>Deny the request and end the interview immediately; or</a:t>
            </a:r>
          </a:p>
          <a:p>
            <a:pPr>
              <a:buFontTx/>
              <a:buChar char="-"/>
            </a:pPr>
            <a:r>
              <a:rPr lang="en-US" dirty="0" smtClean="0"/>
              <a:t>Give the employee a choice of: 1) having the interview without representation or 2) ending the interview.</a:t>
            </a:r>
          </a:p>
          <a:p>
            <a:r>
              <a:rPr lang="en-US" dirty="0" smtClean="0"/>
              <a:t>3. – If the supervisor denies the request and continues to ask questions, this is an unfair labor practice and the employee has a right to refuse to answer. The employee can not be disciplined for such refusal, but is required to sit there until the supervisor terminates the interview. Leaving before this happens may constitute punishable insubordination.</a:t>
            </a:r>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7</a:t>
            </a:fld>
            <a:endParaRPr lang="en-US" dirty="0"/>
          </a:p>
        </p:txBody>
      </p:sp>
    </p:spTree>
    <p:extLst>
      <p:ext uri="{BB962C8B-B14F-4D97-AF65-F5344CB8AC3E}">
        <p14:creationId xmlns:p14="http://schemas.microsoft.com/office/powerpoint/2010/main" val="1122850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Weingarten Rights</a:t>
            </a:r>
            <a:br>
              <a:rPr lang="en-US" b="1" dirty="0" smtClean="0"/>
            </a:br>
            <a:r>
              <a:rPr lang="en-US" dirty="0" smtClean="0"/>
              <a:t>Application (cont.)</a:t>
            </a:r>
            <a:endParaRPr lang="en-US" dirty="0"/>
          </a:p>
        </p:txBody>
      </p:sp>
      <p:sp>
        <p:nvSpPr>
          <p:cNvPr id="3" name="Content Placeholder 2"/>
          <p:cNvSpPr>
            <a:spLocks noGrp="1"/>
          </p:cNvSpPr>
          <p:nvPr>
            <p:ph idx="1"/>
          </p:nvPr>
        </p:nvSpPr>
        <p:spPr/>
        <p:txBody>
          <a:bodyPr/>
          <a:lstStyle/>
          <a:p>
            <a:r>
              <a:rPr lang="en-US" dirty="0" smtClean="0"/>
              <a:t>4. – If during an interview or investigation, an interviewer becomes aware that disciplinary action may be taken, he/she must inform the employee of that fact, and what he/she may be charged with.</a:t>
            </a:r>
            <a:endParaRPr lang="en-US" dirty="0"/>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8</a:t>
            </a:fld>
            <a:endParaRPr lang="en-US" dirty="0"/>
          </a:p>
        </p:txBody>
      </p:sp>
    </p:spTree>
    <p:extLst>
      <p:ext uri="{BB962C8B-B14F-4D97-AF65-F5344CB8AC3E}">
        <p14:creationId xmlns:p14="http://schemas.microsoft.com/office/powerpoint/2010/main" val="31697810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Weingarten Rights</a:t>
            </a:r>
            <a:br>
              <a:rPr lang="en-US" b="1" dirty="0" smtClean="0"/>
            </a:br>
            <a:r>
              <a:rPr lang="en-US" dirty="0" smtClean="0"/>
              <a:t>Points to Consider</a:t>
            </a:r>
            <a:endParaRPr lang="en-US" dirty="0"/>
          </a:p>
        </p:txBody>
      </p:sp>
      <p:sp>
        <p:nvSpPr>
          <p:cNvPr id="3" name="Content Placeholder 2"/>
          <p:cNvSpPr>
            <a:spLocks noGrp="1"/>
          </p:cNvSpPr>
          <p:nvPr>
            <p:ph idx="1"/>
          </p:nvPr>
        </p:nvSpPr>
        <p:spPr/>
        <p:txBody>
          <a:bodyPr/>
          <a:lstStyle/>
          <a:p>
            <a:r>
              <a:rPr lang="en-US" dirty="0" smtClean="0"/>
              <a:t>An employer may attempt to intimidate an employee by threatening insubordination if the employee refuses to answer questions without the presence of a union representative.</a:t>
            </a:r>
          </a:p>
          <a:p>
            <a:pPr marL="0" indent="0">
              <a:buNone/>
            </a:pPr>
            <a:r>
              <a:rPr lang="en-US" dirty="0"/>
              <a:t> </a:t>
            </a:r>
            <a:r>
              <a:rPr lang="en-US" dirty="0" smtClean="0">
                <a:solidFill>
                  <a:schemeClr val="accent1">
                    <a:lumMod val="75000"/>
                  </a:schemeClr>
                </a:solidFill>
              </a:rPr>
              <a:t>- </a:t>
            </a:r>
            <a:r>
              <a:rPr lang="en-US" i="1" dirty="0" smtClean="0">
                <a:solidFill>
                  <a:schemeClr val="accent1">
                    <a:lumMod val="75000"/>
                  </a:schemeClr>
                </a:solidFill>
              </a:rPr>
              <a:t>The employee may refuse to answer questions pending the presence of a union representative.</a:t>
            </a:r>
            <a:endParaRPr lang="en-US" dirty="0">
              <a:solidFill>
                <a:schemeClr val="accent1">
                  <a:lumMod val="75000"/>
                </a:schemeClr>
              </a:solidFill>
            </a:endParaRPr>
          </a:p>
        </p:txBody>
      </p:sp>
      <p:pic>
        <p:nvPicPr>
          <p:cNvPr id="4" name="Picture 2" descr="F:\Fire\LOGOS all\710 logo rb.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152400"/>
            <a:ext cx="762000" cy="759023"/>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77200" y="93125"/>
            <a:ext cx="873671" cy="8775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Slide Number Placeholder 5"/>
          <p:cNvSpPr>
            <a:spLocks noGrp="1"/>
          </p:cNvSpPr>
          <p:nvPr>
            <p:ph type="sldNum" sz="quarter" idx="12"/>
          </p:nvPr>
        </p:nvSpPr>
        <p:spPr/>
        <p:txBody>
          <a:bodyPr/>
          <a:lstStyle/>
          <a:p>
            <a:fld id="{585884CA-80C6-46B4-982A-D1681D47219C}" type="slidenum">
              <a:rPr lang="en-US" smtClean="0"/>
              <a:t>9</a:t>
            </a:fld>
            <a:endParaRPr lang="en-US" dirty="0"/>
          </a:p>
        </p:txBody>
      </p:sp>
    </p:spTree>
    <p:extLst>
      <p:ext uri="{BB962C8B-B14F-4D97-AF65-F5344CB8AC3E}">
        <p14:creationId xmlns:p14="http://schemas.microsoft.com/office/powerpoint/2010/main" val="312834342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TotalTime>
  <Words>1568</Words>
  <Application>Microsoft Office PowerPoint</Application>
  <PresentationFormat>On-screen Show (4:3)</PresentationFormat>
  <Paragraphs>110</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Know Your Union Rights</vt:lpstr>
      <vt:lpstr>Weingarten Rights Purpose &amp; Implications</vt:lpstr>
      <vt:lpstr>Weingarten Rights History</vt:lpstr>
      <vt:lpstr>Weingarten Rights Employee Rights</vt:lpstr>
      <vt:lpstr>Weingarten Rights Union Representative Rights</vt:lpstr>
      <vt:lpstr>Weingarten Rights Application</vt:lpstr>
      <vt:lpstr>Weingarten Rights Application (cont.)</vt:lpstr>
      <vt:lpstr>Weingarten Rights Application (cont.)</vt:lpstr>
      <vt:lpstr>Weingarten Rights Points to Consider</vt:lpstr>
      <vt:lpstr>Weingarten Rights Points to consider (cont.)</vt:lpstr>
      <vt:lpstr>The Weingarten Right Request</vt:lpstr>
      <vt:lpstr>The Weingarten Right Request  Card</vt:lpstr>
      <vt:lpstr>Garrity Rights Purpose &amp; Implications</vt:lpstr>
      <vt:lpstr>Garrity Rights History</vt:lpstr>
      <vt:lpstr>Garrity Rights Employee Rights</vt:lpstr>
      <vt:lpstr>Garrity Rights Employee Rights (cont.)</vt:lpstr>
      <vt:lpstr>Garrity Rights When to Invoke Your Garrity Rights</vt:lpstr>
      <vt:lpstr>Garrity Rights After Invoking Garrity</vt:lpstr>
      <vt:lpstr>Garrity Rights Points to Consider</vt:lpstr>
      <vt:lpstr>Loudermill Rights Purpose and implications</vt:lpstr>
      <vt:lpstr>Loudermill Rights Laudermill Hearing</vt:lpstr>
      <vt:lpstr>Loudermill Rights Time Frames</vt:lpstr>
      <vt:lpstr>Loudermill Rights Major Disciplinary Charges</vt:lpstr>
      <vt:lpstr>Disclaimer </vt:lpstr>
    </vt:vector>
  </TitlesOfParts>
  <Company>City of Coeur d Alene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 Your Union Rights</dc:title>
  <dc:creator>SHOVALD, BOB</dc:creator>
  <cp:lastModifiedBy>SHOVALD, BOB</cp:lastModifiedBy>
  <cp:revision>54</cp:revision>
  <dcterms:created xsi:type="dcterms:W3CDTF">2013-04-19T17:45:53Z</dcterms:created>
  <dcterms:modified xsi:type="dcterms:W3CDTF">2013-04-19T22:14:46Z</dcterms:modified>
</cp:coreProperties>
</file>